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2" r:id="rId5"/>
    <p:sldMasterId id="2147483693" r:id="rId6"/>
    <p:sldMasterId id="2147483694" r:id="rId7"/>
    <p:sldMasterId id="214748369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051E988-BE12-4EB5-AA31-467BE89AD7F3}">
  <a:tblStyle styleId="{2051E988-BE12-4EB5-AA31-467BE89AD7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20" Type="http://schemas.openxmlformats.org/officeDocument/2006/relationships/slide" Target="slides/slide1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22" Type="http://schemas.openxmlformats.org/officeDocument/2006/relationships/slide" Target="slides/slide13.xml"/><Relationship Id="rId44" Type="http://schemas.openxmlformats.org/officeDocument/2006/relationships/slide" Target="slides/slide35.xml"/><Relationship Id="rId21" Type="http://schemas.openxmlformats.org/officeDocument/2006/relationships/slide" Target="slides/slide12.xml"/><Relationship Id="rId43" Type="http://schemas.openxmlformats.org/officeDocument/2006/relationships/slide" Target="slides/slide34.xml"/><Relationship Id="rId24" Type="http://schemas.openxmlformats.org/officeDocument/2006/relationships/slide" Target="slides/slide15.xml"/><Relationship Id="rId46" Type="http://schemas.openxmlformats.org/officeDocument/2006/relationships/slide" Target="slides/slide37.xml"/><Relationship Id="rId23" Type="http://schemas.openxmlformats.org/officeDocument/2006/relationships/slide" Target="slides/slide14.xml"/><Relationship Id="rId45" Type="http://schemas.openxmlformats.org/officeDocument/2006/relationships/slide" Target="slides/slide3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47" Type="http://schemas.openxmlformats.org/officeDocument/2006/relationships/slide" Target="slides/slide38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11" Type="http://schemas.openxmlformats.org/officeDocument/2006/relationships/slide" Target="slides/slide2.xml"/><Relationship Id="rId33" Type="http://schemas.openxmlformats.org/officeDocument/2006/relationships/slide" Target="slides/slide24.xml"/><Relationship Id="rId10" Type="http://schemas.openxmlformats.org/officeDocument/2006/relationships/slide" Target="slides/slide1.xml"/><Relationship Id="rId32" Type="http://schemas.openxmlformats.org/officeDocument/2006/relationships/slide" Target="slides/slide23.xml"/><Relationship Id="rId13" Type="http://schemas.openxmlformats.org/officeDocument/2006/relationships/slide" Target="slides/slide4.xml"/><Relationship Id="rId35" Type="http://schemas.openxmlformats.org/officeDocument/2006/relationships/slide" Target="slides/slide26.xml"/><Relationship Id="rId12" Type="http://schemas.openxmlformats.org/officeDocument/2006/relationships/slide" Target="slides/slide3.xml"/><Relationship Id="rId34" Type="http://schemas.openxmlformats.org/officeDocument/2006/relationships/slide" Target="slides/slide25.xml"/><Relationship Id="rId15" Type="http://schemas.openxmlformats.org/officeDocument/2006/relationships/slide" Target="slides/slide6.xml"/><Relationship Id="rId37" Type="http://schemas.openxmlformats.org/officeDocument/2006/relationships/slide" Target="slides/slide28.xml"/><Relationship Id="rId14" Type="http://schemas.openxmlformats.org/officeDocument/2006/relationships/slide" Target="slides/slide5.xml"/><Relationship Id="rId36" Type="http://schemas.openxmlformats.org/officeDocument/2006/relationships/slide" Target="slides/slide27.xml"/><Relationship Id="rId17" Type="http://schemas.openxmlformats.org/officeDocument/2006/relationships/slide" Target="slides/slide8.xml"/><Relationship Id="rId39" Type="http://schemas.openxmlformats.org/officeDocument/2006/relationships/slide" Target="slides/slide30.xml"/><Relationship Id="rId16" Type="http://schemas.openxmlformats.org/officeDocument/2006/relationships/slide" Target="slides/slide7.xml"/><Relationship Id="rId38" Type="http://schemas.openxmlformats.org/officeDocument/2006/relationships/slide" Target="slides/slide29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0c4f7e66_15_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0c4f7e66_1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00c4f7e66_8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00c4f7e66_8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00c4f7e66_8_6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00c4f7e66_8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00c4f7e66_8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00c4f7e66_8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00c4f7e66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00c4f7e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00c4f7e66_23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00c4f7e66_2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00c4f7e66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00c4f7e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00c4f7e66_16_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00c4f7e66_1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00c4f7e66_17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00c4f7e66_1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00c4f7e66_17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00c4f7e66_1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00c4f7e66_17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00c4f7e66_1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00c4f7e66_17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00c4f7e66_1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00c4f7e66_17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00c4f7e66_1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00c4f7e66_2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00c4f7e66_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00c4f7e66_20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00c4f7e66_2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00c4f7e66_20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00c4f7e66_2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00c4f7e66_20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00c4f7e66_2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00c4f7e66_2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00c4f7e66_2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00c4f7e66_20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00c4f7e66_2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00c4f7e66_22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00c4f7e66_2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00c4f7e66_22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00c4f7e66_2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00c4f7e66_15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00c4f7e66_1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00c4f7e66_22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00c4f7e66_2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00c4f7e66_22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00c4f7e66_2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00c4f7e66_12_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00c4f7e66_1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00c4f7e66_12_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00c4f7e66_1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00c4f7e66_12_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00c4f7e66_1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00c4f7e66_0_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00c4f7e6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00c4f7e66_30_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00c4f7e66_3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00c4f7e66_30_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00c4f7e66_3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00c4f7e66_30_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00c4f7e66_3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00c4f7e66_15_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00c4f7e66_15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00c4f7e66_15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00c4f7e66_1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00c4f7e66_15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00c4f7e66_1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00c4f7e66_15_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00c4f7e66_1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00c4f7e66_8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00c4f7e66_8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00c4f7e66_8_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00c4f7e66_8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9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3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33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6" name="Google Shape;146;p3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7" name="Google Shape;147;p3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9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0" name="Google Shape;150;p3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4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4" name="Google Shape;154;p4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41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41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" name="Google Shape;159;p4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4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5" name="Google Shape;165;p43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9" name="Google Shape;169;p4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5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5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3" name="Google Shape;173;p45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4" name="Google Shape;174;p45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" name="Google Shape;175;p4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6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78" name="Google Shape;178;p4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7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1" name="Google Shape;181;p47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" name="Google Shape;182;p4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3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1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69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9"/>
          <p:cNvSpPr txBox="1"/>
          <p:nvPr>
            <p:ph type="ctrTitle"/>
          </p:nvPr>
        </p:nvSpPr>
        <p:spPr>
          <a:xfrm>
            <a:off x="311708" y="2167"/>
            <a:ext cx="8520600" cy="2736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/>
              <a:t>Data mining</a:t>
            </a:r>
            <a:endParaRPr b="1" sz="9600"/>
          </a:p>
        </p:txBody>
      </p:sp>
      <p:sp>
        <p:nvSpPr>
          <p:cNvPr id="191" name="Google Shape;191;p49"/>
          <p:cNvSpPr txBox="1"/>
          <p:nvPr>
            <p:ph idx="1" type="subTitle"/>
          </p:nvPr>
        </p:nvSpPr>
        <p:spPr>
          <a:xfrm>
            <a:off x="6234775" y="3672700"/>
            <a:ext cx="2692200" cy="2736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Підготували</a:t>
            </a:r>
            <a:r>
              <a:rPr lang="ru" sz="2400">
                <a:solidFill>
                  <a:srgbClr val="000000"/>
                </a:solidFill>
              </a:rPr>
              <a:t>: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Бортнік В.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Губенко М.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Кравчук О.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Кривонос А.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Пузир Д.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Серіков О.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8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314406" y="5145633"/>
            <a:ext cx="2530944" cy="1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Розподіл акторів за </a:t>
            </a:r>
            <a:r>
              <a:rPr lang="ru" sz="3400">
                <a:highlight>
                  <a:srgbClr val="FFFFFF"/>
                </a:highlight>
              </a:rPr>
              <a:t>кольором шкіри</a:t>
            </a:r>
            <a:endParaRPr sz="3400">
              <a:highlight>
                <a:srgbClr val="FFFFFF"/>
              </a:highlight>
            </a:endParaRPr>
          </a:p>
        </p:txBody>
      </p:sp>
      <p:cxnSp>
        <p:nvCxnSpPr>
          <p:cNvPr id="258" name="Google Shape;258;p58"/>
          <p:cNvCxnSpPr/>
          <p:nvPr/>
        </p:nvCxnSpPr>
        <p:spPr>
          <a:xfrm flipH="1" rot="10800000">
            <a:off x="361425" y="1505967"/>
            <a:ext cx="18654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  <p:pic>
        <p:nvPicPr>
          <p:cNvPr id="259" name="Google Shape;259;p58"/>
          <p:cNvPicPr preferRelativeResize="0"/>
          <p:nvPr/>
        </p:nvPicPr>
        <p:blipFill rotWithShape="1">
          <a:blip r:embed="rId4">
            <a:alphaModFix/>
          </a:blip>
          <a:srcRect b="1930" l="0" r="0" t="2475"/>
          <a:stretch/>
        </p:blipFill>
        <p:spPr>
          <a:xfrm>
            <a:off x="361425" y="2086100"/>
            <a:ext cx="8470875" cy="35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9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314406" y="5145633"/>
            <a:ext cx="2530944" cy="1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Розподіл акторів за </a:t>
            </a:r>
            <a:r>
              <a:rPr lang="ru" sz="3400">
                <a:highlight>
                  <a:srgbClr val="FFFFFF"/>
                </a:highlight>
              </a:rPr>
              <a:t>наявністю татуювань</a:t>
            </a:r>
            <a:endParaRPr sz="3400">
              <a:highlight>
                <a:srgbClr val="FFFFFF"/>
              </a:highlight>
            </a:endParaRPr>
          </a:p>
        </p:txBody>
      </p:sp>
      <p:cxnSp>
        <p:nvCxnSpPr>
          <p:cNvPr id="266" name="Google Shape;266;p59"/>
          <p:cNvCxnSpPr/>
          <p:nvPr/>
        </p:nvCxnSpPr>
        <p:spPr>
          <a:xfrm flipH="1" rot="10800000">
            <a:off x="361425" y="1505967"/>
            <a:ext cx="18654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  <p:pic>
        <p:nvPicPr>
          <p:cNvPr id="267" name="Google Shape;26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25" y="2940033"/>
            <a:ext cx="8238450" cy="15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60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314406" y="5145633"/>
            <a:ext cx="2530944" cy="1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Морфінг 10 облич </a:t>
            </a:r>
            <a:r>
              <a:rPr lang="ru" sz="3400">
                <a:highlight>
                  <a:srgbClr val="FFFFFF"/>
                </a:highlight>
              </a:rPr>
              <a:t>топ-10</a:t>
            </a:r>
            <a:r>
              <a:rPr lang="ru" sz="3400"/>
              <a:t> актор_есс</a:t>
            </a:r>
            <a:endParaRPr sz="3400">
              <a:highlight>
                <a:srgbClr val="FFFFFF"/>
              </a:highlight>
            </a:endParaRPr>
          </a:p>
        </p:txBody>
      </p:sp>
      <p:cxnSp>
        <p:nvCxnSpPr>
          <p:cNvPr id="274" name="Google Shape;274;p60"/>
          <p:cNvCxnSpPr/>
          <p:nvPr/>
        </p:nvCxnSpPr>
        <p:spPr>
          <a:xfrm>
            <a:off x="361425" y="1508067"/>
            <a:ext cx="177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  <p:pic>
        <p:nvPicPr>
          <p:cNvPr id="275" name="Google Shape;275;p60"/>
          <p:cNvPicPr preferRelativeResize="0"/>
          <p:nvPr/>
        </p:nvPicPr>
        <p:blipFill rotWithShape="1">
          <a:blip r:embed="rId4">
            <a:alphaModFix/>
          </a:blip>
          <a:srcRect b="0" l="1107" r="0" t="0"/>
          <a:stretch/>
        </p:blipFill>
        <p:spPr>
          <a:xfrm>
            <a:off x="327850" y="2195333"/>
            <a:ext cx="8130826" cy="31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61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314406" y="5145633"/>
            <a:ext cx="2530944" cy="1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61"/>
          <p:cNvSpPr txBox="1"/>
          <p:nvPr>
            <p:ph type="title"/>
          </p:nvPr>
        </p:nvSpPr>
        <p:spPr>
          <a:xfrm>
            <a:off x="311700" y="2971642"/>
            <a:ext cx="8520600" cy="763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Посилання: </a:t>
            </a:r>
            <a:r>
              <a:rPr lang="ru" sz="4000">
                <a:solidFill>
                  <a:srgbClr val="134F5C"/>
                </a:solidFill>
              </a:rPr>
              <a:t>jonmillward.com</a:t>
            </a:r>
            <a:endParaRPr sz="4000">
              <a:solidFill>
                <a:srgbClr val="134F5C"/>
              </a:solidFill>
              <a:highlight>
                <a:srgbClr val="FFFFFF"/>
              </a:highlight>
            </a:endParaRPr>
          </a:p>
        </p:txBody>
      </p:sp>
      <p:cxnSp>
        <p:nvCxnSpPr>
          <p:cNvPr id="282" name="Google Shape;282;p61"/>
          <p:cNvCxnSpPr/>
          <p:nvPr/>
        </p:nvCxnSpPr>
        <p:spPr>
          <a:xfrm>
            <a:off x="361425" y="3886342"/>
            <a:ext cx="177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5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8600" y="1"/>
            <a:ext cx="9401585" cy="6857999"/>
          </a:xfrm>
          <a:prstGeom prst="rect">
            <a:avLst/>
          </a:prstGeom>
          <a:noFill/>
          <a:ln>
            <a:noFill/>
          </a:ln>
          <a:effectLst>
            <a:reflection blurRad="0" dir="5400000" dist="1143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1"/>
          <p:cNvSpPr txBox="1"/>
          <p:nvPr>
            <p:ph type="ctrTitle"/>
          </p:nvPr>
        </p:nvSpPr>
        <p:spPr>
          <a:xfrm>
            <a:off x="311700" y="106020"/>
            <a:ext cx="8520600" cy="1176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Data mining</a:t>
            </a:r>
            <a:endParaRPr/>
          </a:p>
        </p:txBody>
      </p:sp>
      <p:sp>
        <p:nvSpPr>
          <p:cNvPr id="204" name="Google Shape;204;p51"/>
          <p:cNvSpPr txBox="1"/>
          <p:nvPr>
            <p:ph idx="1" type="subTitle"/>
          </p:nvPr>
        </p:nvSpPr>
        <p:spPr>
          <a:xfrm>
            <a:off x="1219300" y="1157375"/>
            <a:ext cx="7613100" cy="1793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Витяг, збір даних, видобуток даних (ще використовують Information Retrieval або IR);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Витяг знань, інтелектуальний аналіз даних (Knowledge Data Discovery або KDD, Business Intelligence).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5" name="Google Shape;205;p51"/>
          <p:cNvSpPr txBox="1"/>
          <p:nvPr/>
        </p:nvSpPr>
        <p:spPr>
          <a:xfrm>
            <a:off x="1219300" y="2577450"/>
            <a:ext cx="7058100" cy="389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44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Завдання, які вирішуються Data Mining:</a:t>
            </a:r>
            <a:endParaRPr sz="1800">
              <a:solidFill>
                <a:schemeClr val="dk1"/>
              </a:solidFill>
            </a:endParaRPr>
          </a:p>
          <a:p>
            <a:pPr indent="-228600" lvl="0" marL="9017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1.	Класифікація  </a:t>
            </a:r>
            <a:endParaRPr sz="1800">
              <a:solidFill>
                <a:schemeClr val="dk1"/>
              </a:solidFill>
            </a:endParaRPr>
          </a:p>
          <a:p>
            <a:pPr indent="-228600" lvl="0" marL="9017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2.	Кластеризація </a:t>
            </a:r>
            <a:endParaRPr sz="1800">
              <a:solidFill>
                <a:schemeClr val="dk1"/>
              </a:solidFill>
            </a:endParaRPr>
          </a:p>
          <a:p>
            <a:pPr indent="-228600" lvl="0" marL="9017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3.	Скорочення опису </a:t>
            </a:r>
            <a:endParaRPr sz="1800">
              <a:solidFill>
                <a:schemeClr val="dk1"/>
              </a:solidFill>
            </a:endParaRPr>
          </a:p>
          <a:p>
            <a:pPr indent="-228600" lvl="0" marL="9017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4.	Асоціація</a:t>
            </a:r>
            <a:endParaRPr sz="1800">
              <a:solidFill>
                <a:schemeClr val="dk1"/>
              </a:solidFill>
            </a:endParaRPr>
          </a:p>
          <a:p>
            <a:pPr indent="-228600" lvl="0" marL="9017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5.	Прогнозування</a:t>
            </a:r>
            <a:endParaRPr sz="1800">
              <a:solidFill>
                <a:schemeClr val="dk1"/>
              </a:solidFill>
            </a:endParaRPr>
          </a:p>
          <a:p>
            <a:pPr indent="-228600" lvl="0" marL="9017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6.	Аналіз відхилень</a:t>
            </a:r>
            <a:endParaRPr sz="1800">
              <a:solidFill>
                <a:schemeClr val="dk1"/>
              </a:solidFill>
            </a:endParaRPr>
          </a:p>
          <a:p>
            <a:pPr indent="-228600" lvl="0" marL="9017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7.	Візуалізація даних.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80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714047" y="1077833"/>
            <a:ext cx="3850625" cy="27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80"/>
          <p:cNvSpPr txBox="1"/>
          <p:nvPr/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000000"/>
                </a:solidFill>
              </a:rPr>
              <a:t>Data Mining </a:t>
            </a:r>
            <a:endParaRPr sz="6000">
              <a:solidFill>
                <a:srgbClr val="000000"/>
              </a:solidFill>
            </a:endParaRPr>
          </a:p>
        </p:txBody>
      </p:sp>
      <p:sp>
        <p:nvSpPr>
          <p:cNvPr id="376" name="Google Shape;376;p80"/>
          <p:cNvSpPr txBox="1"/>
          <p:nvPr/>
        </p:nvSpPr>
        <p:spPr>
          <a:xfrm>
            <a:off x="1972200" y="3729567"/>
            <a:ext cx="5199600" cy="184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595959"/>
                </a:solidFill>
              </a:rPr>
              <a:t> </a:t>
            </a:r>
            <a:r>
              <a:rPr lang="ru" sz="3200">
                <a:solidFill>
                  <a:srgbClr val="434343"/>
                </a:solidFill>
              </a:rPr>
              <a:t>…практична перевірка теорії шести рукостискань</a:t>
            </a:r>
            <a:endParaRPr sz="32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81"/>
          <p:cNvSpPr txBox="1"/>
          <p:nvPr>
            <p:ph idx="1" type="body"/>
          </p:nvPr>
        </p:nvSpPr>
        <p:spPr>
          <a:xfrm>
            <a:off x="662950" y="1854425"/>
            <a:ext cx="7714200" cy="1387800"/>
          </a:xfrm>
          <a:prstGeom prst="rect">
            <a:avLst/>
          </a:prstGeom>
          <a:effectLst>
            <a:outerShdw blurRad="28575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К</a:t>
            </a:r>
            <a:r>
              <a:rPr lang="ru" sz="2400">
                <a:solidFill>
                  <a:srgbClr val="000000"/>
                </a:solidFill>
              </a:rPr>
              <a:t>ожна людина на Землі знайома з будь-якою іншою через ланцюжок з п’яти друзів, тобто, через шість рукостискань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382" name="Google Shape;382;p81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543006" y="5450433"/>
            <a:ext cx="2530944" cy="1809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81"/>
          <p:cNvGrpSpPr/>
          <p:nvPr/>
        </p:nvGrpSpPr>
        <p:grpSpPr>
          <a:xfrm>
            <a:off x="311700" y="604792"/>
            <a:ext cx="8520600" cy="914700"/>
            <a:chOff x="311700" y="593367"/>
            <a:chExt cx="8520600" cy="914700"/>
          </a:xfrm>
        </p:grpSpPr>
        <p:sp>
          <p:nvSpPr>
            <p:cNvPr id="384" name="Google Shape;384;p81"/>
            <p:cNvSpPr txBox="1"/>
            <p:nvPr/>
          </p:nvSpPr>
          <p:spPr>
            <a:xfrm>
              <a:off x="311700" y="593367"/>
              <a:ext cx="8520600" cy="763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/>
                <a:t>В чому полягає теорія </a:t>
              </a:r>
              <a:r>
                <a:rPr lang="ru" sz="3200">
                  <a:highlight>
                    <a:srgbClr val="FFFFFF"/>
                  </a:highlight>
                </a:rPr>
                <a:t>шести рукостискань</a:t>
              </a:r>
              <a:r>
                <a:rPr lang="ru" sz="3200"/>
                <a:t>?</a:t>
              </a:r>
              <a:endParaRPr sz="3200">
                <a:solidFill>
                  <a:srgbClr val="000000"/>
                </a:solidFill>
                <a:highlight>
                  <a:srgbClr val="FFFFFF"/>
                </a:highlight>
              </a:endParaRPr>
            </a:p>
          </p:txBody>
        </p:sp>
        <p:cxnSp>
          <p:nvCxnSpPr>
            <p:cNvPr id="385" name="Google Shape;385;p81"/>
            <p:cNvCxnSpPr/>
            <p:nvPr/>
          </p:nvCxnSpPr>
          <p:spPr>
            <a:xfrm flipH="1" rot="10800000">
              <a:off x="361425" y="1505967"/>
              <a:ext cx="1865400" cy="2100"/>
            </a:xfrm>
            <a:prstGeom prst="straightConnector1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</p:cxnSp>
      </p:grpSp>
      <p:pic>
        <p:nvPicPr>
          <p:cNvPr id="386" name="Google Shape;38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831" y="3335350"/>
            <a:ext cx="7610346" cy="2783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82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543006" y="5450433"/>
            <a:ext cx="2530944" cy="1809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82"/>
          <p:cNvGrpSpPr/>
          <p:nvPr/>
        </p:nvGrpSpPr>
        <p:grpSpPr>
          <a:xfrm>
            <a:off x="311700" y="593367"/>
            <a:ext cx="8520600" cy="914700"/>
            <a:chOff x="311700" y="593367"/>
            <a:chExt cx="8520600" cy="914700"/>
          </a:xfrm>
        </p:grpSpPr>
        <p:sp>
          <p:nvSpPr>
            <p:cNvPr id="393" name="Google Shape;393;p82"/>
            <p:cNvSpPr txBox="1"/>
            <p:nvPr/>
          </p:nvSpPr>
          <p:spPr>
            <a:xfrm>
              <a:off x="311700" y="593367"/>
              <a:ext cx="8520600" cy="763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/>
                <a:t>Результати проведеного </a:t>
              </a:r>
              <a:r>
                <a:rPr lang="ru" sz="3400">
                  <a:highlight>
                    <a:srgbClr val="FFFFFF"/>
                  </a:highlight>
                </a:rPr>
                <a:t>дослідження</a:t>
              </a:r>
              <a:endParaRPr sz="3400">
                <a:solidFill>
                  <a:srgbClr val="000000"/>
                </a:solidFill>
                <a:highlight>
                  <a:srgbClr val="FFFFFF"/>
                </a:highlight>
              </a:endParaRPr>
            </a:p>
          </p:txBody>
        </p:sp>
        <p:cxnSp>
          <p:nvCxnSpPr>
            <p:cNvPr id="394" name="Google Shape;394;p82"/>
            <p:cNvCxnSpPr/>
            <p:nvPr/>
          </p:nvCxnSpPr>
          <p:spPr>
            <a:xfrm flipH="1" rot="10800000">
              <a:off x="361425" y="1505967"/>
              <a:ext cx="1865400" cy="2100"/>
            </a:xfrm>
            <a:prstGeom prst="straightConnector1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</p:cxnSp>
      </p:grpSp>
      <p:pic>
        <p:nvPicPr>
          <p:cNvPr id="395" name="Google Shape;39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550" y="1783450"/>
            <a:ext cx="6506800" cy="39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82"/>
          <p:cNvSpPr txBox="1"/>
          <p:nvPr/>
        </p:nvSpPr>
        <p:spPr>
          <a:xfrm>
            <a:off x="1367900" y="5714975"/>
            <a:ext cx="6212100" cy="6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34343"/>
                </a:solidFill>
              </a:rPr>
              <a:t>По осі Х - довжина найкоротшого ланцюжка друзів, 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34343"/>
                </a:solidFill>
              </a:rPr>
              <a:t>по осі Y - ймовірність її знайти 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83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314406" y="5145633"/>
            <a:ext cx="2530944" cy="1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83"/>
          <p:cNvSpPr txBox="1"/>
          <p:nvPr>
            <p:ph type="title"/>
          </p:nvPr>
        </p:nvSpPr>
        <p:spPr>
          <a:xfrm>
            <a:off x="311700" y="2971642"/>
            <a:ext cx="8520600" cy="763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Посилання: </a:t>
            </a:r>
            <a:r>
              <a:rPr lang="ru" sz="4000">
                <a:solidFill>
                  <a:srgbClr val="134F5C"/>
                </a:solidFill>
              </a:rPr>
              <a:t>habr.com/post/132558/</a:t>
            </a:r>
            <a:endParaRPr sz="4000">
              <a:solidFill>
                <a:srgbClr val="134F5C"/>
              </a:solidFill>
              <a:highlight>
                <a:srgbClr val="FFFFFF"/>
              </a:highlight>
            </a:endParaRPr>
          </a:p>
        </p:txBody>
      </p:sp>
      <p:cxnSp>
        <p:nvCxnSpPr>
          <p:cNvPr id="403" name="Google Shape;403;p83"/>
          <p:cNvCxnSpPr/>
          <p:nvPr/>
        </p:nvCxnSpPr>
        <p:spPr>
          <a:xfrm>
            <a:off x="361425" y="3886342"/>
            <a:ext cx="177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84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714047" y="1077833"/>
            <a:ext cx="3850625" cy="27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84"/>
          <p:cNvSpPr txBox="1"/>
          <p:nvPr/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000000"/>
                </a:solidFill>
              </a:rPr>
              <a:t>Data Mining </a:t>
            </a:r>
            <a:endParaRPr sz="6000">
              <a:solidFill>
                <a:srgbClr val="000000"/>
              </a:solidFill>
            </a:endParaRPr>
          </a:p>
        </p:txBody>
      </p:sp>
      <p:sp>
        <p:nvSpPr>
          <p:cNvPr id="410" name="Google Shape;410;p84"/>
          <p:cNvSpPr txBox="1"/>
          <p:nvPr/>
        </p:nvSpPr>
        <p:spPr>
          <a:xfrm>
            <a:off x="1972200" y="3729567"/>
            <a:ext cx="5199600" cy="184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595959"/>
                </a:solidFill>
              </a:rPr>
              <a:t> </a:t>
            </a:r>
            <a:r>
              <a:rPr lang="ru" sz="3200">
                <a:solidFill>
                  <a:srgbClr val="434343"/>
                </a:solidFill>
              </a:rPr>
              <a:t>Інструменти</a:t>
            </a:r>
            <a:endParaRPr sz="32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5"/>
          <p:cNvSpPr txBox="1"/>
          <p:nvPr/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Python як основний </a:t>
            </a:r>
            <a:r>
              <a:rPr lang="ru" sz="3000">
                <a:highlight>
                  <a:srgbClr val="FFFFFF"/>
                </a:highlight>
              </a:rPr>
              <a:t>“шахтарський”</a:t>
            </a:r>
            <a:r>
              <a:rPr lang="ru" sz="3000"/>
              <a:t> інструмент</a:t>
            </a:r>
            <a:endParaRPr sz="3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cxnSp>
        <p:nvCxnSpPr>
          <p:cNvPr id="416" name="Google Shape;416;p85"/>
          <p:cNvCxnSpPr/>
          <p:nvPr/>
        </p:nvCxnSpPr>
        <p:spPr>
          <a:xfrm flipH="1" rot="10800000">
            <a:off x="361425" y="1505967"/>
            <a:ext cx="1865400" cy="21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  <p:pic>
        <p:nvPicPr>
          <p:cNvPr id="417" name="Google Shape;417;p85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6380850" y="5106017"/>
            <a:ext cx="3810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85"/>
          <p:cNvSpPr txBox="1"/>
          <p:nvPr/>
        </p:nvSpPr>
        <p:spPr>
          <a:xfrm>
            <a:off x="750075" y="2320300"/>
            <a:ext cx="8233800" cy="428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опенсорсний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простий у використанні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" sz="2800">
                <a:solidFill>
                  <a:schemeClr val="dk1"/>
                </a:solidFill>
              </a:rPr>
              <a:t>велика спільнота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легко освоїти нові бібліотеки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код, зрозумілий навіть “нєпосвящонним”</a:t>
            </a:r>
            <a:endParaRPr sz="2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86"/>
          <p:cNvSpPr txBox="1"/>
          <p:nvPr/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Основні бібліотеки - </a:t>
            </a:r>
            <a:r>
              <a:rPr lang="ru" sz="3200">
                <a:highlight>
                  <a:srgbClr val="FFFFFF"/>
                </a:highlight>
              </a:rPr>
              <a:t>“спорядження”</a:t>
            </a:r>
            <a:endParaRPr sz="32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cxnSp>
        <p:nvCxnSpPr>
          <p:cNvPr id="424" name="Google Shape;424;p86"/>
          <p:cNvCxnSpPr/>
          <p:nvPr/>
        </p:nvCxnSpPr>
        <p:spPr>
          <a:xfrm flipH="1" rot="10800000">
            <a:off x="361425" y="1505967"/>
            <a:ext cx="1865400" cy="21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  <p:pic>
        <p:nvPicPr>
          <p:cNvPr id="425" name="Google Shape;425;p86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6380850" y="5106017"/>
            <a:ext cx="3810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86"/>
          <p:cNvSpPr txBox="1"/>
          <p:nvPr/>
        </p:nvSpPr>
        <p:spPr>
          <a:xfrm>
            <a:off x="750075" y="2320300"/>
            <a:ext cx="7768200" cy="428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ScraPy - власне, сама кирка, приціл до неї та перемикач на режим “автомат”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Pandas - вагонетка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" sz="2800">
                <a:solidFill>
                  <a:schemeClr val="dk1"/>
                </a:solidFill>
              </a:rPr>
              <a:t>NumPy - все ще вагонетка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Matplotlib - каменерізний станок</a:t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5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52"/>
          <p:cNvPicPr preferRelativeResize="0"/>
          <p:nvPr/>
        </p:nvPicPr>
        <p:blipFill rotWithShape="1">
          <a:blip r:embed="rId3">
            <a:alphaModFix/>
          </a:blip>
          <a:srcRect b="0" l="0" r="24806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3"/>
          <p:cNvSpPr txBox="1"/>
          <p:nvPr>
            <p:ph type="ctrTitle"/>
          </p:nvPr>
        </p:nvSpPr>
        <p:spPr>
          <a:xfrm>
            <a:off x="311700" y="181520"/>
            <a:ext cx="8520600" cy="93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Типи даних, шкали</a:t>
            </a:r>
            <a:endParaRPr/>
          </a:p>
        </p:txBody>
      </p:sp>
      <p:sp>
        <p:nvSpPr>
          <p:cNvPr id="218" name="Google Shape;218;p53"/>
          <p:cNvSpPr txBox="1"/>
          <p:nvPr>
            <p:ph idx="1" type="subTitle"/>
          </p:nvPr>
        </p:nvSpPr>
        <p:spPr>
          <a:xfrm>
            <a:off x="464100" y="1827075"/>
            <a:ext cx="3054300" cy="1056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Просторові дані</a:t>
            </a:r>
            <a:endParaRPr/>
          </a:p>
        </p:txBody>
      </p:sp>
      <p:graphicFrame>
        <p:nvGraphicFramePr>
          <p:cNvPr id="219" name="Google Shape;219;p53"/>
          <p:cNvGraphicFramePr/>
          <p:nvPr/>
        </p:nvGraphicFramePr>
        <p:xfrm>
          <a:off x="952500" y="288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{2051E988-BE12-4EB5-AA31-467BE89AD7F3}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Вид: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Приклад: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Дані класифікації (номінальні)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Особи класифіковані за статтю, національністю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Ранжировані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Впорядкування регіонів за рейтингом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Дані вимірювання на інтервальній шкалі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Температура (шкала з довільною нульовою точкою і масштабом)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Дані вимірювання на відносній шкалі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Вимірювання ваги, висоти, об’єму (шкала з довільним масштабом, але фіксованою нульовою точкою)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0" name="Google Shape;220;p53"/>
          <p:cNvSpPr txBox="1"/>
          <p:nvPr>
            <p:ph idx="1" type="subTitle"/>
          </p:nvPr>
        </p:nvSpPr>
        <p:spPr>
          <a:xfrm>
            <a:off x="5583350" y="1827075"/>
            <a:ext cx="3054300" cy="1056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2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Тимчасові ряди</a:t>
            </a:r>
            <a:endParaRPr/>
          </a:p>
        </p:txBody>
      </p:sp>
      <p:sp>
        <p:nvSpPr>
          <p:cNvPr id="221" name="Google Shape;221;p53"/>
          <p:cNvSpPr/>
          <p:nvPr/>
        </p:nvSpPr>
        <p:spPr>
          <a:xfrm rot="3679570">
            <a:off x="3746985" y="989720"/>
            <a:ext cx="346378" cy="98425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53"/>
          <p:cNvSpPr/>
          <p:nvPr/>
        </p:nvSpPr>
        <p:spPr>
          <a:xfrm rot="-3535537">
            <a:off x="4997799" y="1016111"/>
            <a:ext cx="346411" cy="93149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5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54"/>
          <p:cNvPicPr preferRelativeResize="0"/>
          <p:nvPr/>
        </p:nvPicPr>
        <p:blipFill rotWithShape="1">
          <a:blip r:embed="rId3">
            <a:alphaModFix/>
          </a:blip>
          <a:srcRect b="0" l="0" r="23224" t="0"/>
          <a:stretch/>
        </p:blipFill>
        <p:spPr>
          <a:xfrm>
            <a:off x="0" y="-5065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5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55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Похожее изображение" id="236" name="Google Shape;2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6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56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714047" y="1077833"/>
            <a:ext cx="3850625" cy="27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Data Mining </a:t>
            </a:r>
            <a:endParaRPr sz="6000"/>
          </a:p>
        </p:txBody>
      </p:sp>
      <p:sp>
        <p:nvSpPr>
          <p:cNvPr id="243" name="Google Shape;243;p56"/>
          <p:cNvSpPr txBox="1"/>
          <p:nvPr>
            <p:ph idx="1" type="subTitle"/>
          </p:nvPr>
        </p:nvSpPr>
        <p:spPr>
          <a:xfrm>
            <a:off x="1972200" y="3729567"/>
            <a:ext cx="5199600" cy="1844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 </a:t>
            </a:r>
            <a:r>
              <a:rPr lang="ru" sz="3200">
                <a:solidFill>
                  <a:srgbClr val="434343"/>
                </a:solidFill>
              </a:rPr>
              <a:t>...аналіз 10 000 акторів фільмів для дорослих</a:t>
            </a:r>
            <a:endParaRPr sz="32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7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314406" y="5145633"/>
            <a:ext cx="2530944" cy="1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Розподіл акторів за </a:t>
            </a:r>
            <a:r>
              <a:rPr lang="ru" sz="3400">
                <a:highlight>
                  <a:srgbClr val="FFFFFF"/>
                </a:highlight>
              </a:rPr>
              <a:t>кольором волосся</a:t>
            </a:r>
            <a:endParaRPr sz="3400">
              <a:highlight>
                <a:srgbClr val="FFFFFF"/>
              </a:highlight>
            </a:endParaRPr>
          </a:p>
        </p:txBody>
      </p:sp>
      <p:pic>
        <p:nvPicPr>
          <p:cNvPr id="250" name="Google Shape;25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25" y="2149633"/>
            <a:ext cx="8470875" cy="253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57"/>
          <p:cNvCxnSpPr/>
          <p:nvPr/>
        </p:nvCxnSpPr>
        <p:spPr>
          <a:xfrm flipH="1" rot="10800000">
            <a:off x="361425" y="1505967"/>
            <a:ext cx="1865400" cy="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